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9BB"/>
    <a:srgbClr val="1052BA"/>
    <a:srgbClr val="404040"/>
    <a:srgbClr val="CC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3T14:41:0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1696 24575,'50'0'0,"-33"0"0,32 0 0,-4 0 0,-28 0 0,28 0 0,-38 0 0,1 0 0,-1 0 0,-1 0 0,2 0 0,-1 0 0,4 0 0,-3 0 0,6 0 0,-6 0 0,3 0 0,-3 0 0,-1 0 0,-1 0 0,1 0 0,-3-2 0,2 1 0,3-3 0,2 4 0,5-4 0,-4 3 0,3-1 0,-3-2 0,0 3 0,-1-2 0,-4 3 0,-1 0 0,-1-4 0,1 0 0,-2 1 0,3-4 0,4 6 0,1-5 0,8 1 0,-3-3 0,3 4 0,-5-3 0,1 6 0,-4-6 0,-1 6 0,-5-2 0,2 3 0,-1-3 0,0-1 0,1 0 0,-2-2 0,1 5 0,0-6 0,1 7 0,-1-6 0,-1 5 0,2-3 0,-4 2 0,-1-3 0,-1-1 0,3-1 0,2-1 0,1-3 0,-1 3 0,0-3 0,0 4 0,0 1 0,-3-1 0,3 2 0,-7-1 0,3 2 0,1 0 0,-1-2 0,1 2 0,3-6 0,-3 1 0,3-2 0,0 4 0,-3-4 0,2 6 0,-5-5 0,3 6 0,-1 1 0,-2-4 0,1 3 0,-2-7 0,4 3 0,0-7 0,4 3 0,-4-3 0,3 0 0,-3-2 0,4 2 0,0 3 0,-4 1 0,-1 4 0,0 0 0,-2-1 0,2 2 0,-3-1 0,0 0 0,4-4 0,-3-1 0,5-4 0,-1-4 0,0 3 0,2-3 0,-6 4 0,5 4 0,-5 1 0,2 4 0,-3 1 0,0-2 0,0 1 0,0 0 0,0 0 0,0 0 0,0-4 0,0-10 0,0 3 0,4-12 0,-3 13 0,3-4 0,0 6 0,-3 3 0,1 1 0,-2 4 0,0 0 0,0 0 0,0 0 0,0 0 0,0-8 0,0-3 0,5-8 0,-4 1 0,2-6 0,1 4 0,-3-10 0,3 15 0,0-8 0,-3 12 0,3 2 0,-4 5 0,0 5 0,2 1 0,-1-1 0,3 2 0,-4-7 0,3 0 0,-2-9 0,6-2 0,-2-3 0,3-2 0,-3 6 0,0 5 0,-2 2 0,-3 5 0,4-2 0,-1 7 0,-2-2 0,6 2 0,-4-3 0,5-1 0,-1-2 0,0-2 0,0 0 0,1-3 0,0 4 0,0-5 0,-1 4 0,5 1 0,-4 0 0,3 5 0,-4-4 0,1 9 0,-5-5 0,3 6 0,-5-6 0,6 5 0,-4-5 0,5 5 0,-1-6 0,0 4 0,0-5 0,0 5 0,0-4 0,0 6 0,1-5 0,-1 2 0,-1 0 0,1-2 0,1 2 0,3-3 0,0-1 0,5 0 0,-4 0 0,3 5 0,-7-4 0,3 6 0,-5-2 0,2 3 0,-1 0 0,0 0 0,0-3 0,0 2 0,4-2 0,5-1 0,1 0 0,8-1 0,-8-2 0,3 6 0,-5-6 0,-3 6 0,-1-5 0,-4 5 0,0-3 0,1 4 0,-1 0 0,-1-2 0,2 1 0,-1-2 0,0 3 0,4-4 0,-3 3 0,3-2 0,-5 0 0,2 2 0,-1-2 0,0 3 0,0 0 0,0 0 0,0 0 0,0-3 0,1 2 0,-1-3 0,4 4 0,-3-2 0,3 1 0,-5-2 0,1 3 0,1 0 0,-1 0 0,0 0 0,-1 0 0,2 0 0,-1 0 0,0 0 0,0 0 0,0 0 0,0 0 0,0 0 0,1 0 0,-1 0 0,-1 0 0,1 0 0,1 0 0,-1 0 0,0 0 0,0 0 0,0 0 0,0 0 0,0 0 0,1 0 0,-2 0 0,6 0 0,-5 0 0,4 0 0,-4 0 0,0 0 0,1 0 0,-1 0 0,-1 0 0,1 0 0,1 0 0,3 0 0,0 0 0,5 0 0,0 0 0,-4 3 0,2-2 0,-5 5 0,2-5 0,-4 2 0,-1-3 0,-1 0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1AF36-8CF0-F442-9270-44067D1A3BAA}" type="datetimeFigureOut">
              <a:rPr lang="en-IT" smtClean="0"/>
              <a:t>29/05/2021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07B7E-34C1-094C-B1AA-85D7C11DF67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39867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07B7E-34C1-094C-B1AA-85D7C11DF674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9581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07B7E-34C1-094C-B1AA-85D7C11DF674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9298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6B48-6DE7-E34C-83CC-A14DE8781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EB896-5CD5-0A4B-8946-4B6A7972A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1EE75-E350-724B-935E-808E32227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D06D-CAD4-E94F-A058-E2AF8B7A9F3D}" type="datetimeFigureOut">
              <a:rPr lang="en-IT" smtClean="0"/>
              <a:t>29/05/2021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D9CCE-06FA-3E4B-8D2F-D3A707515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1755F-0162-8847-A289-AE74C52A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91556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9A8E-BCAE-AB46-8FC3-ADBE365C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74EEFA-C44A-004D-A85E-EECCAAA9A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8B190-C9A5-3A4A-9818-17B0EBBCC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D06D-CAD4-E94F-A058-E2AF8B7A9F3D}" type="datetimeFigureOut">
              <a:rPr lang="en-IT" smtClean="0"/>
              <a:t>29/05/2021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8B47F-9AFE-1848-A38C-1BD777300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B7415-78E0-7E4A-B304-53B87C5C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3360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05F1D7-FDB4-4D44-AD2A-E3DCA9BF07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31C35C-4815-D544-9396-373D4ECEC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7C336-D692-9343-97E4-6274FAB80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D06D-CAD4-E94F-A058-E2AF8B7A9F3D}" type="datetimeFigureOut">
              <a:rPr lang="en-IT" smtClean="0"/>
              <a:t>29/05/2021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98296-AABA-B749-8CD8-35FE0304C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5EFE2-6F10-CC4F-A776-03547840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87794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01DB-5CAB-7340-820A-86CC9C4E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3526C-11D6-1144-A870-5ABA586AF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3A35B-06DB-3040-B9DF-85969099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D06D-CAD4-E94F-A058-E2AF8B7A9F3D}" type="datetimeFigureOut">
              <a:rPr lang="en-IT" smtClean="0"/>
              <a:t>29/05/2021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F68E8-1CB9-5844-B9B7-8715E33E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E48D5-7643-344C-A243-4C2008BB4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23726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CA325-A874-0D48-8A4C-AB50FF9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0C60B-9876-9A45-A735-D0D05C4FA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C2B3C-6457-D143-BF56-A5DB0678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D06D-CAD4-E94F-A058-E2AF8B7A9F3D}" type="datetimeFigureOut">
              <a:rPr lang="en-IT" smtClean="0"/>
              <a:t>29/05/2021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F5708-7978-C143-B048-46C39F25F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AC40B-42DE-9944-8225-91407438A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7237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D6B3-7DAD-184D-8EDA-C69731DD5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FEB7B-18DC-4E4D-A390-BE53BEBE02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FF708-618E-9840-BF87-F914C56DE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A7907-D6E3-CB4B-826A-EA5D9B27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D06D-CAD4-E94F-A058-E2AF8B7A9F3D}" type="datetimeFigureOut">
              <a:rPr lang="en-IT" smtClean="0"/>
              <a:t>29/05/2021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07312-4FCD-4142-944C-CE24BE360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7BD6A-C243-D34D-B837-D4247A4E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68378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2374-8AB3-374F-A3E0-789C4E5CC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67F2E-8F1C-EF40-B73E-C3A424AB7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262A6-7ECD-9447-8023-84DEDA65E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B1230-E8D6-7340-B489-D64F95C0A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E365E-962A-EB4E-8550-FFCB928BD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399E3-3805-9940-9ABE-ED968512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D06D-CAD4-E94F-A058-E2AF8B7A9F3D}" type="datetimeFigureOut">
              <a:rPr lang="en-IT" smtClean="0"/>
              <a:t>29/05/2021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4BB5C-4D5B-CE49-81F4-7CBBD563F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7360FB-F915-984F-A07B-995ACECD0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24246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6511-A696-EA40-AAD2-0FAABFE9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CE40F-D136-A748-87F9-43E652C4E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D06D-CAD4-E94F-A058-E2AF8B7A9F3D}" type="datetimeFigureOut">
              <a:rPr lang="en-IT" smtClean="0"/>
              <a:t>29/05/2021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75D3B2-4818-834A-847D-30B6B0CC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1F876-1585-3E4C-B28A-3F691F12E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0573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A69D87-6FC7-9342-A0CD-BF02840BD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D06D-CAD4-E94F-A058-E2AF8B7A9F3D}" type="datetimeFigureOut">
              <a:rPr lang="en-IT" smtClean="0"/>
              <a:t>29/05/2021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344CFB-105B-D54C-BDAA-CB937011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59717-5C22-4C47-A790-1EFEB9F38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66505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69AF-C55C-0445-87EC-584B312FC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E8191-FA3C-A24B-ABF1-3A6313E47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77FE1-CB66-3946-A250-91F0F66C7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74B6C-53C2-D14A-B41D-7269A3F4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D06D-CAD4-E94F-A058-E2AF8B7A9F3D}" type="datetimeFigureOut">
              <a:rPr lang="en-IT" smtClean="0"/>
              <a:t>29/05/2021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E5D7F-3036-1C4A-8461-720BCCAAB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06289-A775-9548-AD6C-517F8942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61970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025B1-29B5-204C-87DC-1B8D50E6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44C37A-6CFF-4C4E-9DF5-34A24EC74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53F1C-3309-D349-9EBF-20BA7F559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98CE1-79EA-E645-8D37-8F54993C5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D06D-CAD4-E94F-A058-E2AF8B7A9F3D}" type="datetimeFigureOut">
              <a:rPr lang="en-IT" smtClean="0"/>
              <a:t>29/05/2021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25187-A655-1A45-A7F8-E5E3CB345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96D57-7559-8042-8E5C-FECEECAF5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92618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E9DB2-6D0C-C742-887B-8321E7A74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C638F-4F81-8747-A951-237A4EA0C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8EECD-2D0B-A842-9FE1-2EB6E1732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6D06D-CAD4-E94F-A058-E2AF8B7A9F3D}" type="datetimeFigureOut">
              <a:rPr lang="en-IT" smtClean="0"/>
              <a:t>29/05/2021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486AE-7A0B-F94A-9F67-D7C57458C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71572-F178-9442-A627-1FC40A23E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86213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on a rocky mountain&#10;&#10;Description automatically generated with low confidence">
            <a:extLst>
              <a:ext uri="{FF2B5EF4-FFF2-40B4-BE49-F238E27FC236}">
                <a16:creationId xmlns:a16="http://schemas.microsoft.com/office/drawing/2014/main" id="{98209FF0-489F-A44C-ADB7-4CAF66176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3" t="32802" r="24574" b="-1"/>
          <a:stretch/>
        </p:blipFill>
        <p:spPr>
          <a:xfrm>
            <a:off x="4199964" y="2855521"/>
            <a:ext cx="3711600" cy="3711600"/>
          </a:xfrm>
          <a:prstGeom prst="rect">
            <a:avLst/>
          </a:prstGeom>
          <a:ln w="38100">
            <a:solidFill>
              <a:srgbClr val="1B39BB"/>
            </a:solidFill>
          </a:ln>
        </p:spPr>
      </p:pic>
      <p:pic>
        <p:nvPicPr>
          <p:cNvPr id="6" name="Picture 5" descr="A person standing on a bridge&#10;&#10;Description automatically generated with low confidence">
            <a:extLst>
              <a:ext uri="{FF2B5EF4-FFF2-40B4-BE49-F238E27FC236}">
                <a16:creationId xmlns:a16="http://schemas.microsoft.com/office/drawing/2014/main" id="{FB64933D-01F9-9F47-B5A0-976AE4581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8" y="2855521"/>
            <a:ext cx="3713163" cy="3713163"/>
          </a:xfrm>
          <a:prstGeom prst="rect">
            <a:avLst/>
          </a:prstGeom>
          <a:solidFill>
            <a:schemeClr val="bg1"/>
          </a:solidFill>
          <a:ln w="38100">
            <a:solidFill>
              <a:srgbClr val="1B39BB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B264121-BE30-3745-BC32-5A759E7D3EF0}"/>
              </a:ext>
            </a:extLst>
          </p:cNvPr>
          <p:cNvSpPr txBox="1">
            <a:spLocks/>
          </p:cNvSpPr>
          <p:nvPr/>
        </p:nvSpPr>
        <p:spPr>
          <a:xfrm>
            <a:off x="0" y="462842"/>
            <a:ext cx="12319686" cy="930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T" sz="5000" b="1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NN-based reduced order modeling of PDEs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8B407D-5C42-6A4C-88B0-872F09D1F1FD}"/>
              </a:ext>
            </a:extLst>
          </p:cNvPr>
          <p:cNvSpPr/>
          <p:nvPr/>
        </p:nvSpPr>
        <p:spPr>
          <a:xfrm>
            <a:off x="275985" y="289316"/>
            <a:ext cx="11559558" cy="1947854"/>
          </a:xfrm>
          <a:prstGeom prst="rect">
            <a:avLst/>
          </a:prstGeom>
          <a:solidFill>
            <a:srgbClr val="1B39BB"/>
          </a:solidFill>
          <a:ln w="1365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4BC8D46-28E0-6740-93CB-5FD78225B867}"/>
              </a:ext>
            </a:extLst>
          </p:cNvPr>
          <p:cNvSpPr txBox="1">
            <a:spLocks/>
          </p:cNvSpPr>
          <p:nvPr/>
        </p:nvSpPr>
        <p:spPr>
          <a:xfrm>
            <a:off x="0" y="450484"/>
            <a:ext cx="12192000" cy="930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T" sz="5000" dirty="0">
                <a:solidFill>
                  <a:srgbClr val="FFFFFF"/>
                </a:solidFill>
                <a:latin typeface="Brandon Grotesque Regular" panose="020B0503020203060202" pitchFamily="34" charset="77"/>
              </a:rPr>
              <a:t>NN-based reduced order modeling of PDEs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F80989-0E5F-1345-9782-6341F2E75F68}"/>
              </a:ext>
            </a:extLst>
          </p:cNvPr>
          <p:cNvCxnSpPr/>
          <p:nvPr/>
        </p:nvCxnSpPr>
        <p:spPr>
          <a:xfrm>
            <a:off x="2209800" y="1448631"/>
            <a:ext cx="77724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F5F0797E-5F99-9A41-BCF7-817DA9A52865}"/>
              </a:ext>
            </a:extLst>
          </p:cNvPr>
          <p:cNvSpPr txBox="1">
            <a:spLocks/>
          </p:cNvSpPr>
          <p:nvPr/>
        </p:nvSpPr>
        <p:spPr>
          <a:xfrm>
            <a:off x="1524000" y="1525638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400" dirty="0">
                <a:solidFill>
                  <a:schemeClr val="bg1"/>
                </a:solidFill>
                <a:latin typeface="Brandon Grotesque Regular" panose="020B0503020203060202" pitchFamily="34" charset="77"/>
              </a:rPr>
              <a:t>        Andrea Boselli</a:t>
            </a:r>
            <a:r>
              <a:rPr lang="en-IT" sz="500" dirty="0">
                <a:solidFill>
                  <a:schemeClr val="bg1"/>
                </a:solidFill>
                <a:latin typeface="Brandon Grotesque Regular" panose="020B0503020203060202" pitchFamily="34" charset="77"/>
              </a:rPr>
              <a:t>			                   </a:t>
            </a:r>
            <a:r>
              <a:rPr lang="en-IT" sz="1400" dirty="0">
                <a:solidFill>
                  <a:schemeClr val="bg1"/>
                </a:solidFill>
                <a:latin typeface="Brandon Grotesque Regular" panose="020B0503020203060202" pitchFamily="34" charset="77"/>
              </a:rPr>
              <a:t>Carlo Ghiglione </a:t>
            </a:r>
            <a:r>
              <a:rPr lang="en-IT" sz="500" dirty="0">
                <a:solidFill>
                  <a:schemeClr val="bg1"/>
                </a:solidFill>
                <a:latin typeface="Brandon Grotesque Regular" panose="020B0503020203060202" pitchFamily="34" charset="77"/>
              </a:rPr>
              <a:t>			              </a:t>
            </a:r>
            <a:r>
              <a:rPr lang="en-IT" sz="1400" dirty="0">
                <a:solidFill>
                  <a:schemeClr val="bg1"/>
                </a:solidFill>
                <a:latin typeface="Brandon Grotesque Regular" panose="020B0503020203060202" pitchFamily="34" charset="77"/>
              </a:rPr>
              <a:t>Leonardo Perelli</a:t>
            </a:r>
          </a:p>
        </p:txBody>
      </p:sp>
      <p:pic>
        <p:nvPicPr>
          <p:cNvPr id="4" name="Picture 3" descr="A picture containing outdoor, tree, rock, dirt&#10;&#10;Description automatically generated">
            <a:extLst>
              <a:ext uri="{FF2B5EF4-FFF2-40B4-BE49-F238E27FC236}">
                <a16:creationId xmlns:a16="http://schemas.microsoft.com/office/drawing/2014/main" id="{E4D523E5-C1C6-364F-AE87-1226AD07DD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61" t="17017" r="32674"/>
          <a:stretch/>
        </p:blipFill>
        <p:spPr>
          <a:xfrm>
            <a:off x="8079277" y="2855521"/>
            <a:ext cx="3771891" cy="3711600"/>
          </a:xfrm>
          <a:prstGeom prst="rect">
            <a:avLst/>
          </a:prstGeom>
          <a:ln w="38100">
            <a:solidFill>
              <a:srgbClr val="1B39BB"/>
            </a:solidFill>
          </a:ln>
        </p:spPr>
      </p:pic>
    </p:spTree>
    <p:extLst>
      <p:ext uri="{BB962C8B-B14F-4D97-AF65-F5344CB8AC3E}">
        <p14:creationId xmlns:p14="http://schemas.microsoft.com/office/powerpoint/2010/main" val="3821481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396B49D-D3BF-9243-864F-922F1EEF9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0" t="19625" r="52638" b="77815"/>
          <a:stretch/>
        </p:blipFill>
        <p:spPr>
          <a:xfrm>
            <a:off x="4192416" y="2168213"/>
            <a:ext cx="5152681" cy="739389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E91F0E41-47A4-8248-AC39-BE311AD678AD}"/>
              </a:ext>
            </a:extLst>
          </p:cNvPr>
          <p:cNvSpPr/>
          <p:nvPr/>
        </p:nvSpPr>
        <p:spPr>
          <a:xfrm>
            <a:off x="477877" y="5746576"/>
            <a:ext cx="388171" cy="316448"/>
          </a:xfrm>
          <a:prstGeom prst="rightArrow">
            <a:avLst/>
          </a:prstGeom>
          <a:solidFill>
            <a:srgbClr val="1B3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261C54A9-06BF-AA48-8233-E0A2A2909B2E}"/>
              </a:ext>
            </a:extLst>
          </p:cNvPr>
          <p:cNvSpPr/>
          <p:nvPr/>
        </p:nvSpPr>
        <p:spPr>
          <a:xfrm>
            <a:off x="4170833" y="1889658"/>
            <a:ext cx="208650" cy="90124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534CC6-5AE2-DA44-B98F-CA29FF88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0414"/>
            <a:ext cx="12192000" cy="1325563"/>
          </a:xfrm>
        </p:spPr>
        <p:txBody>
          <a:bodyPr/>
          <a:lstStyle/>
          <a:p>
            <a:pPr algn="ctr"/>
            <a:r>
              <a:rPr lang="en-IT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From a Classical Approach…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7C4BA-F75C-0F42-975B-E937AF6F8D87}"/>
              </a:ext>
            </a:extLst>
          </p:cNvPr>
          <p:cNvSpPr txBox="1"/>
          <p:nvPr/>
        </p:nvSpPr>
        <p:spPr>
          <a:xfrm>
            <a:off x="477877" y="1881641"/>
            <a:ext cx="11098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latin typeface="Brandon Grotesque Regular" panose="020B0503020203060202" pitchFamily="34" charset="77"/>
              </a:rPr>
              <a:t>Model: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44051-54A3-1341-9D64-424DA20DEF91}"/>
              </a:ext>
            </a:extLst>
          </p:cNvPr>
          <p:cNvSpPr txBox="1"/>
          <p:nvPr/>
        </p:nvSpPr>
        <p:spPr>
          <a:xfrm>
            <a:off x="442381" y="3634753"/>
            <a:ext cx="3890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latin typeface="Brandon Grotesque Regular" panose="020B0503020203060202" pitchFamily="34" charset="77"/>
              </a:rPr>
              <a:t>Numerical Method Solution: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ACFAE6-1BFE-CA40-841D-E7981F00B77C}"/>
              </a:ext>
            </a:extLst>
          </p:cNvPr>
          <p:cNvSpPr txBox="1"/>
          <p:nvPr/>
        </p:nvSpPr>
        <p:spPr>
          <a:xfrm>
            <a:off x="7236351" y="3674288"/>
            <a:ext cx="46614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solidFill>
                  <a:srgbClr val="00B050"/>
                </a:solidFill>
                <a:latin typeface="Brandon Grotesque Regular" panose="020B0503020203060202" pitchFamily="34" charset="77"/>
              </a:rPr>
              <a:t>Pros:         High accuracy</a:t>
            </a:r>
          </a:p>
          <a:p>
            <a:endParaRPr lang="en-IT" sz="2500" dirty="0">
              <a:solidFill>
                <a:srgbClr val="FF0000"/>
              </a:solidFill>
              <a:latin typeface="Brandon Grotesque Regular" panose="020B0503020203060202" pitchFamily="34" charset="77"/>
            </a:endParaRPr>
          </a:p>
          <a:p>
            <a:r>
              <a:rPr lang="en-IT" sz="2500" dirty="0">
                <a:solidFill>
                  <a:srgbClr val="FF0000"/>
                </a:solidFill>
                <a:latin typeface="Brandon Grotesque Regular" panose="020B0503020203060202" pitchFamily="34" charset="77"/>
              </a:rPr>
              <a:t>Cons:        Time duration</a:t>
            </a:r>
          </a:p>
          <a:p>
            <a:r>
              <a:rPr lang="en-IT" sz="2500" dirty="0">
                <a:solidFill>
                  <a:srgbClr val="FF0000"/>
                </a:solidFill>
                <a:latin typeface="Brandon Grotesque Regular" panose="020B0503020203060202" pitchFamily="34" charset="77"/>
              </a:rPr>
              <a:t>	     Computational resources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45995-879E-D24C-A84F-BFFB1574A6B7}"/>
              </a:ext>
            </a:extLst>
          </p:cNvPr>
          <p:cNvSpPr txBox="1"/>
          <p:nvPr/>
        </p:nvSpPr>
        <p:spPr>
          <a:xfrm>
            <a:off x="1141095" y="5677817"/>
            <a:ext cx="67588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latin typeface="Brandon Grotesque Regular" panose="020B0503020203060202" pitchFamily="34" charset="77"/>
              </a:rPr>
              <a:t>Very expensive to solve for </a:t>
            </a: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many sets </a:t>
            </a:r>
            <a:r>
              <a:rPr lang="en-IT" sz="2500" dirty="0">
                <a:latin typeface="Brandon Grotesque Regular" panose="020B0503020203060202" pitchFamily="34" charset="77"/>
              </a:rPr>
              <a:t>of parameters!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5C7D6-0A59-234E-A1DD-CD63F6915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0" t="17079" r="52638" b="80361"/>
          <a:stretch/>
        </p:blipFill>
        <p:spPr>
          <a:xfrm>
            <a:off x="4112206" y="1594496"/>
            <a:ext cx="5152681" cy="7393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7B265A-B1F4-5B4B-AB62-1B070C95A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05" t="25109" r="66909" b="73139"/>
          <a:stretch/>
        </p:blipFill>
        <p:spPr>
          <a:xfrm>
            <a:off x="4520542" y="3605864"/>
            <a:ext cx="1977081" cy="5059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168018-4B19-6B44-92B5-338A7F2F9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1" t="22692" r="72205" b="75422"/>
          <a:stretch/>
        </p:blipFill>
        <p:spPr>
          <a:xfrm>
            <a:off x="3100217" y="1818405"/>
            <a:ext cx="939800" cy="5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5CD2C-274B-E748-BB6B-9858D9A90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43" t="37278" r="72026" b="60240"/>
          <a:stretch/>
        </p:blipFill>
        <p:spPr>
          <a:xfrm>
            <a:off x="5918570" y="1949917"/>
            <a:ext cx="960793" cy="7286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CE31D10-2A94-B645-BC88-C1AA66E89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43" t="34843" r="67580" b="63186"/>
          <a:stretch/>
        </p:blipFill>
        <p:spPr>
          <a:xfrm>
            <a:off x="9366589" y="3943144"/>
            <a:ext cx="1883150" cy="5786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F77FE50-AD05-8D4B-8E53-7AC9937DC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15" t="32074" r="67019" b="65742"/>
          <a:stretch/>
        </p:blipFill>
        <p:spPr>
          <a:xfrm>
            <a:off x="911404" y="2162133"/>
            <a:ext cx="1984705" cy="6412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295848-0F4F-D245-A9A9-3B195C783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31" t="29842" r="70427" b="68176"/>
          <a:stretch/>
        </p:blipFill>
        <p:spPr>
          <a:xfrm>
            <a:off x="3330407" y="3963458"/>
            <a:ext cx="1357261" cy="581904"/>
          </a:xfrm>
          <a:prstGeom prst="rect">
            <a:avLst/>
          </a:prstGeom>
        </p:spPr>
      </p:pic>
      <p:sp>
        <p:nvSpPr>
          <p:cNvPr id="16" name="Bent Arrow 15">
            <a:extLst>
              <a:ext uri="{FF2B5EF4-FFF2-40B4-BE49-F238E27FC236}">
                <a16:creationId xmlns:a16="http://schemas.microsoft.com/office/drawing/2014/main" id="{EE4B92C8-5A5C-6545-B7A9-0DE9B4B16D39}"/>
              </a:ext>
            </a:extLst>
          </p:cNvPr>
          <p:cNvSpPr/>
          <p:nvPr/>
        </p:nvSpPr>
        <p:spPr>
          <a:xfrm rot="5400000">
            <a:off x="6084506" y="2232251"/>
            <a:ext cx="902443" cy="1357260"/>
          </a:xfrm>
          <a:prstGeom prst="bentArrow">
            <a:avLst>
              <a:gd name="adj1" fmla="val 18168"/>
              <a:gd name="adj2" fmla="val 25000"/>
              <a:gd name="adj3" fmla="val 25000"/>
              <a:gd name="adj4" fmla="val 43750"/>
            </a:avLst>
          </a:prstGeom>
          <a:solidFill>
            <a:srgbClr val="1B3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E2259D0-F372-0248-862E-368D3C67ED41}"/>
              </a:ext>
            </a:extLst>
          </p:cNvPr>
          <p:cNvSpPr/>
          <p:nvPr/>
        </p:nvSpPr>
        <p:spPr>
          <a:xfrm>
            <a:off x="4966066" y="4096186"/>
            <a:ext cx="388171" cy="316448"/>
          </a:xfrm>
          <a:prstGeom prst="rightArrow">
            <a:avLst/>
          </a:prstGeom>
          <a:solidFill>
            <a:srgbClr val="1B3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C78D43A-D4DE-5C40-8081-FAF509359815}"/>
              </a:ext>
            </a:extLst>
          </p:cNvPr>
          <p:cNvSpPr/>
          <p:nvPr/>
        </p:nvSpPr>
        <p:spPr>
          <a:xfrm>
            <a:off x="8655775" y="4075638"/>
            <a:ext cx="388171" cy="316448"/>
          </a:xfrm>
          <a:prstGeom prst="rightArrow">
            <a:avLst/>
          </a:prstGeom>
          <a:solidFill>
            <a:srgbClr val="1B3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C421E6-6816-B148-876D-0BD8DFB6894F}"/>
              </a:ext>
            </a:extLst>
          </p:cNvPr>
          <p:cNvGrpSpPr/>
          <p:nvPr/>
        </p:nvGrpSpPr>
        <p:grpSpPr>
          <a:xfrm>
            <a:off x="3074185" y="5392713"/>
            <a:ext cx="6043630" cy="895227"/>
            <a:chOff x="915486" y="5432098"/>
            <a:chExt cx="6043630" cy="89522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C51A42-698E-1142-9C80-B086DD57E74D}"/>
                </a:ext>
              </a:extLst>
            </p:cNvPr>
            <p:cNvSpPr txBox="1"/>
            <p:nvPr/>
          </p:nvSpPr>
          <p:spPr>
            <a:xfrm>
              <a:off x="915486" y="5432098"/>
              <a:ext cx="28055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itchFamily="2" charset="2"/>
                <a:buChar char="v"/>
              </a:pPr>
              <a:r>
                <a:rPr lang="en-IT" sz="2500" dirty="0">
                  <a:solidFill>
                    <a:srgbClr val="FF0000"/>
                  </a:solidFill>
                  <a:latin typeface="Brandon Grotesque Regular" panose="020B0503020203060202" pitchFamily="34" charset="77"/>
                </a:rPr>
                <a:t>Long training time</a:t>
              </a:r>
            </a:p>
            <a:p>
              <a:pPr marL="342900" indent="-342900">
                <a:buFont typeface="Wingdings" pitchFamily="2" charset="2"/>
                <a:buChar char="v"/>
              </a:pPr>
              <a:r>
                <a:rPr lang="en-IT" sz="2500" dirty="0">
                  <a:solidFill>
                    <a:srgbClr val="FF0000"/>
                  </a:solidFill>
                  <a:latin typeface="Brandon Grotesque Regular" panose="020B0503020203060202" pitchFamily="34" charset="77"/>
                </a:rPr>
                <a:t>Model design</a:t>
              </a: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FCB66012-4323-7E4E-84B4-763B95B6CAEC}"/>
                </a:ext>
              </a:extLst>
            </p:cNvPr>
            <p:cNvSpPr/>
            <p:nvPr/>
          </p:nvSpPr>
          <p:spPr>
            <a:xfrm>
              <a:off x="3869350" y="5703451"/>
              <a:ext cx="388171" cy="316448"/>
            </a:xfrm>
            <a:prstGeom prst="rightArrow">
              <a:avLst/>
            </a:prstGeom>
            <a:solidFill>
              <a:srgbClr val="1B3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59D9ED-2E0D-3F46-8725-0E996392CC20}"/>
                </a:ext>
              </a:extLst>
            </p:cNvPr>
            <p:cNvSpPr/>
            <p:nvPr/>
          </p:nvSpPr>
          <p:spPr>
            <a:xfrm>
              <a:off x="4536658" y="5465551"/>
              <a:ext cx="2422458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itchFamily="2" charset="2"/>
                <a:buChar char="v"/>
              </a:pPr>
              <a:r>
                <a:rPr lang="en-IT" sz="2500" dirty="0">
                  <a:solidFill>
                    <a:srgbClr val="00B050"/>
                  </a:solidFill>
                  <a:latin typeface="Brandon Grotesque Regular" panose="020B0503020203060202" pitchFamily="34" charset="77"/>
                </a:rPr>
                <a:t>Fast execution </a:t>
              </a:r>
            </a:p>
            <a:p>
              <a:pPr marL="342900" indent="-342900">
                <a:buFont typeface="Wingdings" pitchFamily="2" charset="2"/>
                <a:buChar char="v"/>
              </a:pPr>
              <a:r>
                <a:rPr lang="en-IT" sz="2500" dirty="0">
                  <a:solidFill>
                    <a:srgbClr val="00B050"/>
                  </a:solidFill>
                  <a:latin typeface="Brandon Grotesque Regular" panose="020B0503020203060202" pitchFamily="34" charset="77"/>
                </a:rPr>
                <a:t>Reusable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7ECBDCB-0490-9B46-A37A-1497A3AC8679}"/>
              </a:ext>
            </a:extLst>
          </p:cNvPr>
          <p:cNvSpPr/>
          <p:nvPr/>
        </p:nvSpPr>
        <p:spPr>
          <a:xfrm>
            <a:off x="5773276" y="3641252"/>
            <a:ext cx="2422458" cy="117866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F2F167-B9CF-6841-887D-C7589ED5F9F0}"/>
              </a:ext>
            </a:extLst>
          </p:cNvPr>
          <p:cNvSpPr txBox="1"/>
          <p:nvPr/>
        </p:nvSpPr>
        <p:spPr>
          <a:xfrm>
            <a:off x="5580388" y="3799027"/>
            <a:ext cx="27969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500" dirty="0">
                <a:solidFill>
                  <a:schemeClr val="bg2">
                    <a:lumMod val="25000"/>
                  </a:schemeClr>
                </a:solidFill>
                <a:latin typeface="Brandon Grotesque Regular" panose="020B0503020203060202" pitchFamily="34" charset="77"/>
              </a:rPr>
              <a:t>Reduced-order Model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BE1EF0-8F7B-6143-A17D-7C535B09BF15}"/>
              </a:ext>
            </a:extLst>
          </p:cNvPr>
          <p:cNvGrpSpPr/>
          <p:nvPr/>
        </p:nvGrpSpPr>
        <p:grpSpPr>
          <a:xfrm>
            <a:off x="3681719" y="1971686"/>
            <a:ext cx="1871477" cy="1178663"/>
            <a:chOff x="5572445" y="2132912"/>
            <a:chExt cx="1871477" cy="117866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AC1445-2462-254A-BA11-A182A58FEA39}"/>
                </a:ext>
              </a:extLst>
            </p:cNvPr>
            <p:cNvSpPr/>
            <p:nvPr/>
          </p:nvSpPr>
          <p:spPr>
            <a:xfrm>
              <a:off x="5572445" y="2132912"/>
              <a:ext cx="1871477" cy="11786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67E243-D0EB-EB4A-B996-56D3687950ED}"/>
                </a:ext>
              </a:extLst>
            </p:cNvPr>
            <p:cNvSpPr txBox="1"/>
            <p:nvPr/>
          </p:nvSpPr>
          <p:spPr>
            <a:xfrm>
              <a:off x="5572445" y="2310828"/>
              <a:ext cx="187147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2500" dirty="0">
                  <a:solidFill>
                    <a:schemeClr val="bg2">
                      <a:lumMod val="25000"/>
                    </a:schemeClr>
                  </a:solidFill>
                  <a:latin typeface="Brandon Grotesque Regular" panose="020B0503020203060202" pitchFamily="34" charset="77"/>
                </a:rPr>
                <a:t>High Fidelity Model</a:t>
              </a:r>
            </a:p>
          </p:txBody>
        </p:sp>
      </p:grpSp>
      <p:sp>
        <p:nvSpPr>
          <p:cNvPr id="23" name="Title 3">
            <a:extLst>
              <a:ext uri="{FF2B5EF4-FFF2-40B4-BE49-F238E27FC236}">
                <a16:creationId xmlns:a16="http://schemas.microsoft.com/office/drawing/2014/main" id="{94D30ED5-B882-BB4E-96BE-C821138F2FCD}"/>
              </a:ext>
            </a:extLst>
          </p:cNvPr>
          <p:cNvSpPr txBox="1">
            <a:spLocks/>
          </p:cNvSpPr>
          <p:nvPr/>
        </p:nvSpPr>
        <p:spPr>
          <a:xfrm>
            <a:off x="0" y="25041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T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… to Reduced Order Modeling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0717DE68-D8B3-DF43-BEA5-C3761875479B}"/>
              </a:ext>
            </a:extLst>
          </p:cNvPr>
          <p:cNvSpPr/>
          <p:nvPr/>
        </p:nvSpPr>
        <p:spPr>
          <a:xfrm>
            <a:off x="2997712" y="2382298"/>
            <a:ext cx="388171" cy="316448"/>
          </a:xfrm>
          <a:prstGeom prst="rightArrow">
            <a:avLst/>
          </a:prstGeom>
          <a:solidFill>
            <a:srgbClr val="1B3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9799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35C8A9BC-34E5-3942-914A-49769CB43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28" t="44834" r="69051" b="53713"/>
          <a:stretch/>
        </p:blipFill>
        <p:spPr>
          <a:xfrm>
            <a:off x="1256987" y="4504008"/>
            <a:ext cx="581031" cy="47413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6153775-3CCE-7C45-B2C9-5D95225F9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28" t="44834" r="72053" b="53713"/>
          <a:stretch/>
        </p:blipFill>
        <p:spPr>
          <a:xfrm>
            <a:off x="1414636" y="3498284"/>
            <a:ext cx="419176" cy="47413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36EA418-B70B-AA45-B027-AD2E72D0D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6" t="44834" r="74486" b="53713"/>
          <a:stretch/>
        </p:blipFill>
        <p:spPr>
          <a:xfrm>
            <a:off x="1617961" y="2512903"/>
            <a:ext cx="499780" cy="4741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9408230-D8C6-914D-97FF-2DEF94456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05" t="42396" r="70133" b="56151"/>
          <a:stretch/>
        </p:blipFill>
        <p:spPr>
          <a:xfrm>
            <a:off x="937616" y="5307420"/>
            <a:ext cx="429148" cy="474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9F9D7CE-F904-EC4E-BCA6-0D01FCC38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30" t="42396" r="72552" b="56151"/>
          <a:stretch/>
        </p:blipFill>
        <p:spPr>
          <a:xfrm>
            <a:off x="716943" y="3692817"/>
            <a:ext cx="419176" cy="47413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09125C-75D0-FB48-9F30-2E0C180D1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97" t="42396" r="74807" b="56151"/>
          <a:stretch/>
        </p:blipFill>
        <p:spPr>
          <a:xfrm>
            <a:off x="860531" y="2116928"/>
            <a:ext cx="436920" cy="47413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A385C51-BD26-134E-9FF6-9CB36D2A84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9" t="47047" r="66208" b="49238"/>
          <a:stretch/>
        </p:blipFill>
        <p:spPr>
          <a:xfrm>
            <a:off x="4379143" y="3472903"/>
            <a:ext cx="2372565" cy="121180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7A7D579-B1EE-6542-B758-82654DF2E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9" t="47047" r="66208" b="49238"/>
          <a:stretch/>
        </p:blipFill>
        <p:spPr>
          <a:xfrm>
            <a:off x="9037057" y="4572087"/>
            <a:ext cx="2372565" cy="12118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3B8B81C-9739-0647-9B69-5ED42E78B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14" t="51004" r="72738" b="47721"/>
          <a:stretch/>
        </p:blipFill>
        <p:spPr>
          <a:xfrm>
            <a:off x="10447274" y="4049209"/>
            <a:ext cx="970040" cy="45498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1290B9C-9F84-3943-BF57-373A7CE6B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40" t="44935" r="69074" b="53753"/>
          <a:stretch/>
        </p:blipFill>
        <p:spPr>
          <a:xfrm>
            <a:off x="9416706" y="3338537"/>
            <a:ext cx="1962837" cy="4679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C1828A9-2FF8-3D49-BBD0-0B81FF447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65" t="42241" r="70179" b="56027"/>
          <a:stretch/>
        </p:blipFill>
        <p:spPr>
          <a:xfrm>
            <a:off x="9704347" y="2459054"/>
            <a:ext cx="1653025" cy="618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3AD77C-7FCC-6749-B515-6895B759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IT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Neurons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7931EA9-9D3B-0B4D-AD56-683CE6E4DA52}"/>
              </a:ext>
            </a:extLst>
          </p:cNvPr>
          <p:cNvGrpSpPr/>
          <p:nvPr/>
        </p:nvGrpSpPr>
        <p:grpSpPr>
          <a:xfrm>
            <a:off x="1173426" y="2523729"/>
            <a:ext cx="3112899" cy="2844759"/>
            <a:chOff x="936281" y="1690688"/>
            <a:chExt cx="3714087" cy="33418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B726BD5-240E-9243-89C7-139CE8F2C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2841" y="2698688"/>
              <a:ext cx="1325880" cy="1325880"/>
            </a:xfrm>
            <a:prstGeom prst="ellipse">
              <a:avLst/>
            </a:prstGeom>
            <a:solidFill>
              <a:srgbClr val="CCED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5B50595-D77F-FF4B-92C6-5DC3D7A8FC41}"/>
                </a:ext>
              </a:extLst>
            </p:cNvPr>
            <p:cNvCxnSpPr/>
            <p:nvPr/>
          </p:nvCxnSpPr>
          <p:spPr>
            <a:xfrm>
              <a:off x="936281" y="3361628"/>
              <a:ext cx="1152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4AE0B1D-6B9A-854E-9F88-272CFF0076E9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1080281" y="4024568"/>
              <a:ext cx="1008000" cy="10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CEF89E8-4E84-BD43-BE97-AB053750DAD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080281" y="1690688"/>
              <a:ext cx="1008000" cy="10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48F5678-5916-BF44-9828-FBE62A0E2466}"/>
                </a:ext>
              </a:extLst>
            </p:cNvPr>
            <p:cNvCxnSpPr/>
            <p:nvPr/>
          </p:nvCxnSpPr>
          <p:spPr>
            <a:xfrm>
              <a:off x="3676360" y="3361628"/>
              <a:ext cx="97400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7F3392A-873E-C847-9EFC-CB9022CC6763}"/>
                  </a:ext>
                </a:extLst>
              </p14:cNvPr>
              <p14:cNvContentPartPr/>
              <p14:nvPr/>
            </p14:nvContentPartPr>
            <p14:xfrm>
              <a:off x="2420493" y="3678020"/>
              <a:ext cx="754306" cy="610629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7F3392A-873E-C847-9EFC-CB9022CC67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1492" y="3669019"/>
                <a:ext cx="771948" cy="628271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3C7EFF-38ED-6B41-A02E-42255BB270CB}"/>
              </a:ext>
            </a:extLst>
          </p:cNvPr>
          <p:cNvCxnSpPr>
            <a:cxnSpLocks/>
          </p:cNvCxnSpPr>
          <p:nvPr/>
        </p:nvCxnSpPr>
        <p:spPr>
          <a:xfrm flipV="1">
            <a:off x="2769690" y="3519861"/>
            <a:ext cx="0" cy="847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77565D-1FAE-CB46-A066-B49EA68C8B5A}"/>
              </a:ext>
            </a:extLst>
          </p:cNvPr>
          <p:cNvCxnSpPr>
            <a:stCxn id="36" idx="2"/>
          </p:cNvCxnSpPr>
          <p:nvPr/>
        </p:nvCxnSpPr>
        <p:spPr>
          <a:xfrm flipV="1">
            <a:off x="2218210" y="3946107"/>
            <a:ext cx="92863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6EA2563-2CA0-7C43-A650-23412F278402}"/>
              </a:ext>
            </a:extLst>
          </p:cNvPr>
          <p:cNvSpPr txBox="1"/>
          <p:nvPr/>
        </p:nvSpPr>
        <p:spPr>
          <a:xfrm>
            <a:off x="7216790" y="2528557"/>
            <a:ext cx="314217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IT" sz="2500" dirty="0">
                <a:latin typeface="Brandon Grotesque Regular" panose="020B0503020203060202" pitchFamily="34" charset="77"/>
              </a:rPr>
              <a:t> Inputs: </a:t>
            </a:r>
          </a:p>
          <a:p>
            <a:pPr marL="342900" indent="-342900">
              <a:buFont typeface="Wingdings" pitchFamily="2" charset="2"/>
              <a:buChar char="v"/>
            </a:pPr>
            <a:endParaRPr lang="en-IT" sz="2500" dirty="0">
              <a:latin typeface="Brandon Grotesque Regular" panose="020B0503020203060202" pitchFamily="34" charset="77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IT" sz="2500" dirty="0">
                <a:latin typeface="Brandon Grotesque Regular" panose="020B0503020203060202" pitchFamily="34" charset="77"/>
              </a:rPr>
              <a:t> </a:t>
            </a: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Weights</a:t>
            </a:r>
            <a:r>
              <a:rPr lang="en-IT" sz="2500" dirty="0">
                <a:latin typeface="Brandon Grotesque Regular" panose="020B0503020203060202" pitchFamily="34" charset="77"/>
              </a:rPr>
              <a:t>:</a:t>
            </a:r>
          </a:p>
          <a:p>
            <a:pPr marL="342900" indent="-342900">
              <a:buFont typeface="Wingdings" pitchFamily="2" charset="2"/>
              <a:buChar char="v"/>
            </a:pPr>
            <a:endParaRPr lang="en-IT" sz="2500" dirty="0">
              <a:latin typeface="Brandon Grotesque Regular" panose="020B0503020203060202" pitchFamily="34" charset="77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IT" sz="2500" dirty="0">
                <a:latin typeface="Brandon Grotesque Regular" panose="020B0503020203060202" pitchFamily="34" charset="77"/>
              </a:rPr>
              <a:t> </a:t>
            </a: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Activation function</a:t>
            </a:r>
            <a:r>
              <a:rPr lang="en-IT" sz="2500" dirty="0">
                <a:latin typeface="Brandon Grotesque Regular" panose="020B0503020203060202" pitchFamily="34" charset="77"/>
              </a:rPr>
              <a:t>:</a:t>
            </a:r>
          </a:p>
          <a:p>
            <a:pPr marL="342900" indent="-342900">
              <a:buFont typeface="Wingdings" pitchFamily="2" charset="2"/>
              <a:buChar char="v"/>
            </a:pPr>
            <a:endParaRPr lang="en-IT" sz="2500" dirty="0">
              <a:latin typeface="Brandon Grotesque Regular" panose="020B0503020203060202" pitchFamily="34" charset="77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IT" sz="2500" dirty="0">
                <a:latin typeface="Brandon Grotesque Regular" panose="020B0503020203060202" pitchFamily="34" charset="77"/>
              </a:rPr>
              <a:t> Output: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8E1CB23-50BC-224B-ADE0-DEDEE97A09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09" t="53367" r="75036" b="45241"/>
          <a:stretch/>
        </p:blipFill>
        <p:spPr>
          <a:xfrm>
            <a:off x="2380165" y="3488217"/>
            <a:ext cx="427511" cy="45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66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C3C114-7BEF-A445-A693-E6CE11BE6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63" t="62654" r="72129" b="34157"/>
          <a:stretch/>
        </p:blipFill>
        <p:spPr>
          <a:xfrm>
            <a:off x="4974739" y="3324458"/>
            <a:ext cx="1231477" cy="940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E9E804-375C-1040-8D5F-A7E1F71AB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63" t="60722" r="72129" b="38033"/>
          <a:stretch/>
        </p:blipFill>
        <p:spPr>
          <a:xfrm>
            <a:off x="453584" y="3930062"/>
            <a:ext cx="1231477" cy="367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ACD8A2-988E-3843-A9D7-5E8AC11E1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63" t="57013" r="72129" b="40333"/>
          <a:stretch/>
        </p:blipFill>
        <p:spPr>
          <a:xfrm>
            <a:off x="472077" y="2541319"/>
            <a:ext cx="1231477" cy="783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3AD77C-7FCC-6749-B515-6895B759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IT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90E36-4CF3-FD45-BC19-119DEF12A5AF}"/>
              </a:ext>
            </a:extLst>
          </p:cNvPr>
          <p:cNvSpPr txBox="1"/>
          <p:nvPr/>
        </p:nvSpPr>
        <p:spPr>
          <a:xfrm>
            <a:off x="6601523" y="1883916"/>
            <a:ext cx="545294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IT" sz="2500" dirty="0">
                <a:latin typeface="Brandon Grotesque Regular" panose="020B0503020203060202" pitchFamily="34" charset="77"/>
              </a:rPr>
              <a:t>Stack of layers of neurons</a:t>
            </a:r>
          </a:p>
          <a:p>
            <a:pPr marL="342900" indent="-342900">
              <a:buFont typeface="Wingdings" pitchFamily="2" charset="2"/>
              <a:buChar char="v"/>
            </a:pPr>
            <a:endParaRPr lang="en-IT" sz="2500" dirty="0">
              <a:latin typeface="Brandon Grotesque Regular" panose="020B0503020203060202" pitchFamily="34" charset="77"/>
            </a:endParaRPr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v"/>
            </a:pP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Very complex</a:t>
            </a:r>
            <a:r>
              <a:rPr lang="en-IT" sz="2500" dirty="0">
                <a:latin typeface="Brandon Grotesque Regular" panose="020B0503020203060202" pitchFamily="34" charset="77"/>
              </a:rPr>
              <a:t> and nested functions</a:t>
            </a:r>
          </a:p>
          <a:p>
            <a:pPr marL="342900" indent="-342900">
              <a:buFont typeface="Wingdings" pitchFamily="2" charset="2"/>
              <a:buChar char="v"/>
            </a:pPr>
            <a:endParaRPr lang="en-IT" sz="2500" dirty="0">
              <a:latin typeface="Brandon Grotesque Regular" panose="020B0503020203060202" pitchFamily="34" charset="77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IT" sz="2500" dirty="0">
                <a:latin typeface="Brandon Grotesque Regular" panose="020B0503020203060202" pitchFamily="34" charset="77"/>
              </a:rPr>
              <a:t>Can approximate </a:t>
            </a: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any function	</a:t>
            </a:r>
            <a:r>
              <a:rPr lang="en-IT" sz="2500" dirty="0">
                <a:latin typeface="Brandon Grotesque Regular" panose="020B0503020203060202" pitchFamily="34" charset="77"/>
              </a:rPr>
              <a:t> </a:t>
            </a:r>
            <a:r>
              <a:rPr lang="en-IT" sz="2000" dirty="0">
                <a:latin typeface="Brandon Grotesque Regular" panose="020B0503020203060202" pitchFamily="34" charset="77"/>
              </a:rPr>
              <a:t>(Universal Approximation Theorem, Hornik,1991)</a:t>
            </a:r>
          </a:p>
          <a:p>
            <a:pPr marL="342900" indent="-342900">
              <a:buFont typeface="Wingdings" pitchFamily="2" charset="2"/>
              <a:buChar char="v"/>
            </a:pPr>
            <a:endParaRPr lang="en-IT" sz="2500" dirty="0">
              <a:latin typeface="Brandon Grotesque Regular" panose="020B0503020203060202" pitchFamily="34" charset="77"/>
            </a:endParaRPr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v"/>
            </a:pP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Weights</a:t>
            </a:r>
            <a:r>
              <a:rPr lang="en-IT" sz="2500" dirty="0">
                <a:latin typeface="Brandon Grotesque Regular" panose="020B0503020203060202" pitchFamily="34" charset="77"/>
              </a:rPr>
              <a:t> determine the output 	       of the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1C470-559F-AB4E-B8C1-15496CB2C2A2}"/>
              </a:ext>
            </a:extLst>
          </p:cNvPr>
          <p:cNvSpPr txBox="1"/>
          <p:nvPr/>
        </p:nvSpPr>
        <p:spPr>
          <a:xfrm rot="20937179">
            <a:off x="3764475" y="5733177"/>
            <a:ext cx="38956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How to find the best weights?</a:t>
            </a:r>
          </a:p>
        </p:txBody>
      </p:sp>
      <p:pic>
        <p:nvPicPr>
          <p:cNvPr id="16" name="Picture 15" descr="A picture containing blur&#10;&#10;Description automatically generated">
            <a:extLst>
              <a:ext uri="{FF2B5EF4-FFF2-40B4-BE49-F238E27FC236}">
                <a16:creationId xmlns:a16="http://schemas.microsoft.com/office/drawing/2014/main" id="{EEBEB948-0D7D-D14F-A46F-DBC11E36D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26" r="14365"/>
          <a:stretch/>
        </p:blipFill>
        <p:spPr>
          <a:xfrm>
            <a:off x="1028170" y="1623780"/>
            <a:ext cx="4293870" cy="401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9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C03C7F1-80CB-DB46-8B4D-DFAAEDDC8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99" t="73165" r="57570" b="25039"/>
          <a:stretch/>
        </p:blipFill>
        <p:spPr>
          <a:xfrm>
            <a:off x="5076376" y="5453174"/>
            <a:ext cx="4651254" cy="5540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017AAA-C468-754E-95D2-C20961FC9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99" t="70138" r="57570" b="27377"/>
          <a:stretch/>
        </p:blipFill>
        <p:spPr>
          <a:xfrm>
            <a:off x="5043963" y="4232347"/>
            <a:ext cx="4651254" cy="7668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91E97-3483-5B4D-B8FB-192FD2823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99" t="67353" r="72328" b="30530"/>
          <a:stretch/>
        </p:blipFill>
        <p:spPr>
          <a:xfrm>
            <a:off x="3718869" y="4145448"/>
            <a:ext cx="1433330" cy="6530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4E2019-8E85-344D-9F8E-301EE6E34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99" t="67353" r="72328" b="30530"/>
          <a:stretch/>
        </p:blipFill>
        <p:spPr>
          <a:xfrm>
            <a:off x="3529239" y="2960705"/>
            <a:ext cx="1433330" cy="653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C7694-73CC-1442-BA1B-5356E982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IT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Loss Minimization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5DD6BE-493C-004D-AC2B-A94A046B276B}"/>
              </a:ext>
            </a:extLst>
          </p:cNvPr>
          <p:cNvSpPr txBox="1"/>
          <p:nvPr/>
        </p:nvSpPr>
        <p:spPr>
          <a:xfrm>
            <a:off x="3292034" y="3088253"/>
            <a:ext cx="876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latin typeface="Brandon Grotesque Regular" panose="020B0503020203060202" pitchFamily="34" charset="77"/>
              </a:rPr>
              <a:t>Loss </a:t>
            </a:r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9267FECE-95C3-6C43-8D5F-5F259BFDAED3}"/>
              </a:ext>
            </a:extLst>
          </p:cNvPr>
          <p:cNvSpPr/>
          <p:nvPr/>
        </p:nvSpPr>
        <p:spPr>
          <a:xfrm rot="10800000">
            <a:off x="5045254" y="3094581"/>
            <a:ext cx="308919" cy="420130"/>
          </a:xfrm>
          <a:prstGeom prst="upArrow">
            <a:avLst/>
          </a:prstGeom>
          <a:solidFill>
            <a:srgbClr val="1B3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7528-0159-414D-BAD4-364BDA133005}"/>
              </a:ext>
            </a:extLst>
          </p:cNvPr>
          <p:cNvSpPr txBox="1"/>
          <p:nvPr/>
        </p:nvSpPr>
        <p:spPr>
          <a:xfrm>
            <a:off x="6490858" y="2946656"/>
            <a:ext cx="25084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Quality</a:t>
            </a:r>
            <a:r>
              <a:rPr lang="en-IT" sz="2500" dirty="0">
                <a:latin typeface="Brandon Grotesque Regular" panose="020B0503020203060202" pitchFamily="34" charset="77"/>
              </a:rPr>
              <a:t> of the NN approximation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398539A0-C514-F243-A17C-D3B3C688AE34}"/>
              </a:ext>
            </a:extLst>
          </p:cNvPr>
          <p:cNvSpPr/>
          <p:nvPr/>
        </p:nvSpPr>
        <p:spPr>
          <a:xfrm>
            <a:off x="9107255" y="3083023"/>
            <a:ext cx="308919" cy="420130"/>
          </a:xfrm>
          <a:prstGeom prst="upArrow">
            <a:avLst/>
          </a:prstGeom>
          <a:solidFill>
            <a:srgbClr val="1B3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2DE82-BBAD-ED42-9174-18D83CB243A9}"/>
              </a:ext>
            </a:extLst>
          </p:cNvPr>
          <p:cNvSpPr txBox="1"/>
          <p:nvPr/>
        </p:nvSpPr>
        <p:spPr>
          <a:xfrm>
            <a:off x="2878708" y="4258126"/>
            <a:ext cx="21686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latin typeface="Brandon Grotesque Regular" panose="020B0503020203060202" pitchFamily="34" charset="77"/>
              </a:rPr>
              <a:t>Minimize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5579F8-1E63-6945-B30A-FAA5AD8E6DB7}"/>
              </a:ext>
            </a:extLst>
          </p:cNvPr>
          <p:cNvSpPr txBox="1"/>
          <p:nvPr/>
        </p:nvSpPr>
        <p:spPr>
          <a:xfrm>
            <a:off x="2878708" y="5555980"/>
            <a:ext cx="24425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Gradient descent</a:t>
            </a:r>
            <a:r>
              <a:rPr lang="en-IT" sz="2500" dirty="0">
                <a:latin typeface="Brandon Grotesque Regular" panose="020B0503020203060202" pitchFamily="34" charset="77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5C48B-7A2D-044E-8075-7C958584DAF7}"/>
              </a:ext>
            </a:extLst>
          </p:cNvPr>
          <p:cNvSpPr txBox="1"/>
          <p:nvPr/>
        </p:nvSpPr>
        <p:spPr>
          <a:xfrm>
            <a:off x="1494316" y="1790253"/>
            <a:ext cx="92823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latin typeface="Brandon Grotesque Regular" panose="020B0503020203060202" pitchFamily="34" charset="77"/>
              </a:rPr>
              <a:t>The loss measures the </a:t>
            </a: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distance</a:t>
            </a:r>
            <a:r>
              <a:rPr lang="en-IT" sz="2500" dirty="0">
                <a:latin typeface="Brandon Grotesque Regular" panose="020B0503020203060202" pitchFamily="34" charset="77"/>
              </a:rPr>
              <a:t> between the output of the neural network function and the target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786AE9-6C13-BD4D-BB11-97449124964F}"/>
              </a:ext>
            </a:extLst>
          </p:cNvPr>
          <p:cNvSpPr txBox="1"/>
          <p:nvPr/>
        </p:nvSpPr>
        <p:spPr>
          <a:xfrm>
            <a:off x="4943626" y="4242737"/>
            <a:ext cx="2712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500" dirty="0"/>
              <a:t>:</a:t>
            </a: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EC8A81FA-73A1-A944-A7C0-EC986D711C23}"/>
              </a:ext>
            </a:extLst>
          </p:cNvPr>
          <p:cNvSpPr/>
          <p:nvPr/>
        </p:nvSpPr>
        <p:spPr>
          <a:xfrm rot="5400000">
            <a:off x="1814599" y="4124675"/>
            <a:ext cx="308919" cy="762036"/>
          </a:xfrm>
          <a:prstGeom prst="upArrow">
            <a:avLst/>
          </a:prstGeom>
          <a:solidFill>
            <a:srgbClr val="1B3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79507E98-3FDA-7F4A-9810-9CF932F231EA}"/>
              </a:ext>
            </a:extLst>
          </p:cNvPr>
          <p:cNvSpPr/>
          <p:nvPr/>
        </p:nvSpPr>
        <p:spPr>
          <a:xfrm rot="5400000">
            <a:off x="1816024" y="5405794"/>
            <a:ext cx="308919" cy="762036"/>
          </a:xfrm>
          <a:prstGeom prst="upArrow">
            <a:avLst/>
          </a:prstGeom>
          <a:solidFill>
            <a:srgbClr val="1B3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57284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F23E633-319D-3B46-9FA2-264CB9033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9" t="25080" r="70163" b="73348"/>
          <a:stretch/>
        </p:blipFill>
        <p:spPr>
          <a:xfrm>
            <a:off x="10569476" y="3690029"/>
            <a:ext cx="1731052" cy="4918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663EA6-C002-6F46-A804-02AED1590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9" t="23068" r="70163" b="75724"/>
          <a:stretch/>
        </p:blipFill>
        <p:spPr>
          <a:xfrm>
            <a:off x="6255359" y="5319489"/>
            <a:ext cx="1731052" cy="3781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A996986-18A9-BD4A-BC3B-5A8549904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9" t="20604" r="70163" b="78089"/>
          <a:stretch/>
        </p:blipFill>
        <p:spPr>
          <a:xfrm>
            <a:off x="6241432" y="4275624"/>
            <a:ext cx="1731052" cy="409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1007D8-DA57-404E-92BE-4B65DF0C4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9" t="17490" r="70163" b="80504"/>
          <a:stretch/>
        </p:blipFill>
        <p:spPr>
          <a:xfrm>
            <a:off x="6247267" y="3102943"/>
            <a:ext cx="1731052" cy="6277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EF7EF8-9E99-184E-B14F-05B3A2F4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IT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NNs meet PDEs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903745-0930-FC4E-917D-881A79D9FE9B}"/>
              </a:ext>
            </a:extLst>
          </p:cNvPr>
          <p:cNvSpPr txBox="1"/>
          <p:nvPr/>
        </p:nvSpPr>
        <p:spPr>
          <a:xfrm>
            <a:off x="136008" y="4357653"/>
            <a:ext cx="5543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latin typeface="Brandon Grotesque Regular" panose="020B0503020203060202" pitchFamily="34" charset="77"/>
              </a:rPr>
              <a:t>How to include knowdedge of the </a:t>
            </a: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physics</a:t>
            </a:r>
            <a:r>
              <a:rPr lang="en-IT" sz="2500" dirty="0">
                <a:latin typeface="Brandon Grotesque Regular" panose="020B0503020203060202" pitchFamily="34" charset="77"/>
              </a:rPr>
              <a:t>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D460EF-7040-F74E-91D3-6C845A641FE6}"/>
              </a:ext>
            </a:extLst>
          </p:cNvPr>
          <p:cNvSpPr txBox="1"/>
          <p:nvPr/>
        </p:nvSpPr>
        <p:spPr>
          <a:xfrm>
            <a:off x="140809" y="2121221"/>
            <a:ext cx="7258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latin typeface="Brandon Grotesque Regular" panose="020B0503020203060202" pitchFamily="34" charset="77"/>
              </a:rPr>
              <a:t>How to use Neural Networks as </a:t>
            </a: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Reduced Order Models</a:t>
            </a:r>
            <a:r>
              <a:rPr lang="en-IT" sz="2500" dirty="0">
                <a:latin typeface="Brandon Grotesque Regular" panose="020B0503020203060202" pitchFamily="34" charset="7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39F5F6-73D8-1E45-8921-C3B391F454B6}"/>
              </a:ext>
            </a:extLst>
          </p:cNvPr>
          <p:cNvSpPr txBox="1"/>
          <p:nvPr/>
        </p:nvSpPr>
        <p:spPr>
          <a:xfrm>
            <a:off x="652207" y="2917450"/>
            <a:ext cx="58866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500" dirty="0">
                <a:latin typeface="Brandon Grotesque Regular" panose="020B0503020203060202" pitchFamily="34" charset="77"/>
              </a:rPr>
              <a:t>Include PDE’s </a:t>
            </a:r>
            <a:r>
              <a:rPr lang="en-IT" sz="2500" dirty="0">
                <a:solidFill>
                  <a:srgbClr val="FF0000"/>
                </a:solidFill>
                <a:latin typeface="Brandon Grotesque Regular" panose="020B0503020203060202" pitchFamily="34" charset="77"/>
              </a:rPr>
              <a:t>parameters</a:t>
            </a:r>
            <a:r>
              <a:rPr lang="en-IT" sz="2500" dirty="0">
                <a:latin typeface="Brandon Grotesque Regular" panose="020B0503020203060202" pitchFamily="34" charset="77"/>
              </a:rPr>
              <a:t> in the input of NN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F2F363-FB92-034B-AF1B-0625B8BFA0D2}"/>
              </a:ext>
            </a:extLst>
          </p:cNvPr>
          <p:cNvSpPr txBox="1"/>
          <p:nvPr/>
        </p:nvSpPr>
        <p:spPr>
          <a:xfrm>
            <a:off x="638112" y="5058808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PINNs!</a:t>
            </a:r>
          </a:p>
        </p:txBody>
      </p:sp>
      <p:pic>
        <p:nvPicPr>
          <p:cNvPr id="41" name="Picture 40" descr="A picture containing blur&#10;&#10;Description automatically generated">
            <a:extLst>
              <a:ext uri="{FF2B5EF4-FFF2-40B4-BE49-F238E27FC236}">
                <a16:creationId xmlns:a16="http://schemas.microsoft.com/office/drawing/2014/main" id="{19F28C22-0A6C-7049-82CE-3A271B481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26" r="14365"/>
          <a:stretch/>
        </p:blipFill>
        <p:spPr>
          <a:xfrm>
            <a:off x="6799358" y="2016351"/>
            <a:ext cx="4200072" cy="3926045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BC19F47E-AD27-364F-8E0D-1A5347C4A656}"/>
              </a:ext>
            </a:extLst>
          </p:cNvPr>
          <p:cNvGrpSpPr>
            <a:grpSpLocks noChangeAspect="1"/>
          </p:cNvGrpSpPr>
          <p:nvPr/>
        </p:nvGrpSpPr>
        <p:grpSpPr>
          <a:xfrm>
            <a:off x="6882321" y="2425894"/>
            <a:ext cx="1804523" cy="3274864"/>
            <a:chOff x="3657599" y="2184401"/>
            <a:chExt cx="2192868" cy="3979636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A53DBF2-7079-9548-9371-D593A2670156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 flipV="1">
              <a:off x="4202130" y="2184401"/>
              <a:ext cx="1648337" cy="3691618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9F81296-2BDF-DF42-A26F-65DC6EE0D143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 flipV="1">
              <a:off x="4202130" y="3132667"/>
              <a:ext cx="1648337" cy="2743352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84CC751-7978-BA47-950C-7E42A35C5C11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 flipV="1">
              <a:off x="4202130" y="4064001"/>
              <a:ext cx="1648337" cy="1812018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3E79BC-A93E-E441-8B3C-AEE0FB75C97D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 flipV="1">
              <a:off x="4202130" y="5012267"/>
              <a:ext cx="1648336" cy="863752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56734FD-516D-0142-B67A-642A7890661F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4202130" y="5876019"/>
              <a:ext cx="1648336" cy="84514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 descr="A picture containing blur&#10;&#10;Description automatically generated">
              <a:extLst>
                <a:ext uri="{FF2B5EF4-FFF2-40B4-BE49-F238E27FC236}">
                  <a16:creationId xmlns:a16="http://schemas.microsoft.com/office/drawing/2014/main" id="{9E824F84-3356-E64C-A9DA-36550A7E4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rcRect l="15941" t="56705" r="76446" b="31197"/>
            <a:stretch/>
          </p:blipFill>
          <p:spPr>
            <a:xfrm>
              <a:off x="3657599" y="5588000"/>
              <a:ext cx="544531" cy="576037"/>
            </a:xfrm>
            <a:prstGeom prst="rect">
              <a:avLst/>
            </a:prstGeom>
          </p:spPr>
        </p:pic>
      </p:grpSp>
      <p:sp>
        <p:nvSpPr>
          <p:cNvPr id="24" name="Up Arrow 23">
            <a:extLst>
              <a:ext uri="{FF2B5EF4-FFF2-40B4-BE49-F238E27FC236}">
                <a16:creationId xmlns:a16="http://schemas.microsoft.com/office/drawing/2014/main" id="{AF240B30-EFA4-BF4A-97B7-9E239FB43845}"/>
              </a:ext>
            </a:extLst>
          </p:cNvPr>
          <p:cNvSpPr/>
          <p:nvPr/>
        </p:nvSpPr>
        <p:spPr>
          <a:xfrm rot="5400000">
            <a:off x="292760" y="2933880"/>
            <a:ext cx="308919" cy="420130"/>
          </a:xfrm>
          <a:prstGeom prst="upArrow">
            <a:avLst/>
          </a:prstGeom>
          <a:solidFill>
            <a:srgbClr val="1B3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3F49EC07-4326-824F-85F3-DAD8DDF4E96F}"/>
              </a:ext>
            </a:extLst>
          </p:cNvPr>
          <p:cNvSpPr/>
          <p:nvPr/>
        </p:nvSpPr>
        <p:spPr>
          <a:xfrm rot="5400000">
            <a:off x="273587" y="5092666"/>
            <a:ext cx="308919" cy="420130"/>
          </a:xfrm>
          <a:prstGeom prst="upArrow">
            <a:avLst/>
          </a:prstGeom>
          <a:solidFill>
            <a:srgbClr val="1B3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3058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AB54AF9-3B74-9C44-92CC-6D4A32367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98" t="31768" r="69786" b="66061"/>
          <a:stretch/>
        </p:blipFill>
        <p:spPr>
          <a:xfrm>
            <a:off x="2618403" y="4131877"/>
            <a:ext cx="1698172" cy="685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9C50CF-2C04-AC42-B594-5CBB9DC73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T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PINNs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0E1C2-8E35-8946-B3F6-C72ADEC72C12}"/>
              </a:ext>
            </a:extLst>
          </p:cNvPr>
          <p:cNvSpPr txBox="1"/>
          <p:nvPr/>
        </p:nvSpPr>
        <p:spPr>
          <a:xfrm>
            <a:off x="688771" y="1858845"/>
            <a:ext cx="106650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latin typeface="Brandon Grotesque Regular" panose="020B0503020203060202" pitchFamily="34" charset="77"/>
              </a:rPr>
              <a:t>To enforce the </a:t>
            </a: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physics</a:t>
            </a:r>
            <a:r>
              <a:rPr lang="en-IT" sz="2500" dirty="0">
                <a:latin typeface="Brandon Grotesque Regular" panose="020B0503020203060202" pitchFamily="34" charset="77"/>
              </a:rPr>
              <a:t> of the problem, we introduce in the loss function the </a:t>
            </a: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residual</a:t>
            </a:r>
            <a:r>
              <a:rPr lang="en-IT" sz="2500" dirty="0">
                <a:latin typeface="Brandon Grotesque Regular" panose="020B0503020203060202" pitchFamily="34" charset="77"/>
              </a:rPr>
              <a:t> of the Neural Network solution </a:t>
            </a: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with respect to the PDE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0A41AA-9765-BC46-9139-93D80C921ECB}"/>
              </a:ext>
            </a:extLst>
          </p:cNvPr>
          <p:cNvSpPr txBox="1"/>
          <p:nvPr/>
        </p:nvSpPr>
        <p:spPr>
          <a:xfrm>
            <a:off x="2415162" y="4339893"/>
            <a:ext cx="47772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IT" sz="2500" dirty="0">
                <a:latin typeface="Brandon Grotesque Regular" panose="020B0503020203060202" pitchFamily="34" charset="77"/>
              </a:rPr>
              <a:t>                 :     </a:t>
            </a: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Approximation error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89492-6E19-DA4A-AC29-DD8647CC8AED}"/>
              </a:ext>
            </a:extLst>
          </p:cNvPr>
          <p:cNvSpPr txBox="1"/>
          <p:nvPr/>
        </p:nvSpPr>
        <p:spPr>
          <a:xfrm>
            <a:off x="2415162" y="4963140"/>
            <a:ext cx="75664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IT" sz="2500" dirty="0">
                <a:latin typeface="Brandon Grotesque Regular" panose="020B0503020203060202" pitchFamily="34" charset="77"/>
              </a:rPr>
              <a:t>                    :  </a:t>
            </a: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PDE residual</a:t>
            </a:r>
            <a:r>
              <a:rPr lang="en-IT" sz="2500" dirty="0">
                <a:latin typeface="Brandon Grotesque Regular" panose="020B0503020203060202" pitchFamily="34" charset="77"/>
              </a:rPr>
              <a:t> of Neural Network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785B23-488A-B843-8FBF-440D26FEDE8D}"/>
              </a:ext>
            </a:extLst>
          </p:cNvPr>
          <p:cNvSpPr txBox="1"/>
          <p:nvPr/>
        </p:nvSpPr>
        <p:spPr>
          <a:xfrm>
            <a:off x="2415162" y="5586387"/>
            <a:ext cx="73741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IT" sz="2500" dirty="0">
                <a:latin typeface="Brandon Grotesque Regular" panose="020B0503020203060202" pitchFamily="34" charset="77"/>
              </a:rPr>
              <a:t>                 :     </a:t>
            </a: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BC residual</a:t>
            </a:r>
            <a:r>
              <a:rPr lang="en-IT" sz="2500" dirty="0">
                <a:latin typeface="Brandon Grotesque Regular" panose="020B0503020203060202" pitchFamily="34" charset="77"/>
              </a:rPr>
              <a:t> of Neural Network solution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7DCAE-3E16-B046-AAFF-7B06F6E19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98" t="29303" r="37163" b="68305"/>
          <a:stretch/>
        </p:blipFill>
        <p:spPr>
          <a:xfrm>
            <a:off x="1610121" y="3051455"/>
            <a:ext cx="8971758" cy="7548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C193B7-FDE5-A341-8F30-C9AD7BD66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98" t="34875" r="69786" b="63613"/>
          <a:stretch/>
        </p:blipFill>
        <p:spPr>
          <a:xfrm>
            <a:off x="2621204" y="4963140"/>
            <a:ext cx="1698172" cy="477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CCDFC9-BC9D-9D4A-A005-98D7134FA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98" t="37160" r="69786" b="60726"/>
          <a:stretch/>
        </p:blipFill>
        <p:spPr>
          <a:xfrm>
            <a:off x="2628953" y="5536415"/>
            <a:ext cx="1698172" cy="66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50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A38E-DF27-4E48-ACF6-6C27623C0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IT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5C614-638B-0747-9DEE-D04569821743}"/>
              </a:ext>
            </a:extLst>
          </p:cNvPr>
          <p:cNvSpPr txBox="1"/>
          <p:nvPr/>
        </p:nvSpPr>
        <p:spPr>
          <a:xfrm>
            <a:off x="1847882" y="2282603"/>
            <a:ext cx="849623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3000" dirty="0">
                <a:latin typeface="Brandon Grotesque Regular" panose="020B0503020203060202" pitchFamily="34" charset="77"/>
              </a:rPr>
              <a:t>Does the </a:t>
            </a:r>
            <a:r>
              <a:rPr lang="en-IT" sz="30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PDE loss </a:t>
            </a:r>
            <a:r>
              <a:rPr lang="en-IT" sz="3000" dirty="0">
                <a:latin typeface="Brandon Grotesque Regular" panose="020B0503020203060202" pitchFamily="34" charset="77"/>
              </a:rPr>
              <a:t>term help?</a:t>
            </a:r>
          </a:p>
          <a:p>
            <a:pPr algn="ctr"/>
            <a:endParaRPr lang="en-IT" sz="2000" dirty="0">
              <a:latin typeface="Brandon Grotesque Regular" panose="020B0503020203060202" pitchFamily="34" charset="77"/>
            </a:endParaRPr>
          </a:p>
          <a:p>
            <a:pPr algn="ctr"/>
            <a:endParaRPr lang="en-IT" sz="2000" dirty="0">
              <a:latin typeface="Brandon Grotesque Regular" panose="020B0503020203060202" pitchFamily="34" charset="77"/>
            </a:endParaRPr>
          </a:p>
          <a:p>
            <a:pPr algn="ctr"/>
            <a:r>
              <a:rPr lang="en-IT" sz="3000" dirty="0">
                <a:latin typeface="Brandon Grotesque Regular" panose="020B0503020203060202" pitchFamily="34" charset="77"/>
              </a:rPr>
              <a:t>How much should the different loss terms be </a:t>
            </a:r>
            <a:r>
              <a:rPr lang="en-IT" sz="30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weighted</a:t>
            </a:r>
            <a:r>
              <a:rPr lang="en-IT" sz="3000" dirty="0">
                <a:latin typeface="Brandon Grotesque Regular" panose="020B0503020203060202" pitchFamily="34" charset="77"/>
              </a:rPr>
              <a:t>?</a:t>
            </a:r>
          </a:p>
          <a:p>
            <a:pPr algn="ctr"/>
            <a:endParaRPr lang="en-IT" sz="2000" dirty="0">
              <a:latin typeface="Brandon Grotesque Regular" panose="020B0503020203060202" pitchFamily="34" charset="77"/>
            </a:endParaRPr>
          </a:p>
          <a:p>
            <a:pPr algn="ctr"/>
            <a:endParaRPr lang="en-IT" sz="2000" dirty="0">
              <a:latin typeface="Brandon Grotesque Regular" panose="020B0503020203060202" pitchFamily="34" charset="77"/>
            </a:endParaRPr>
          </a:p>
          <a:p>
            <a:pPr algn="ctr"/>
            <a:r>
              <a:rPr lang="en-IT" sz="3000" dirty="0">
                <a:latin typeface="Brandon Grotesque Regular" panose="020B0503020203060202" pitchFamily="34" charset="77"/>
              </a:rPr>
              <a:t>How </a:t>
            </a:r>
            <a:r>
              <a:rPr lang="en-IT" sz="30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accurate</a:t>
            </a:r>
            <a:r>
              <a:rPr lang="en-IT" sz="3000" dirty="0">
                <a:latin typeface="Brandon Grotesque Regular" panose="020B0503020203060202" pitchFamily="34" charset="77"/>
              </a:rPr>
              <a:t> are the solutions?</a:t>
            </a:r>
          </a:p>
        </p:txBody>
      </p:sp>
    </p:spTree>
    <p:extLst>
      <p:ext uri="{BB962C8B-B14F-4D97-AF65-F5344CB8AC3E}">
        <p14:creationId xmlns:p14="http://schemas.microsoft.com/office/powerpoint/2010/main" val="3080973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269</Words>
  <Application>Microsoft Macintosh PowerPoint</Application>
  <PresentationFormat>Widescreen</PresentationFormat>
  <Paragraphs>62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Brandon Grotesque Regular</vt:lpstr>
      <vt:lpstr>Calibri</vt:lpstr>
      <vt:lpstr>Calibri Light</vt:lpstr>
      <vt:lpstr>Wingdings</vt:lpstr>
      <vt:lpstr>Office Theme</vt:lpstr>
      <vt:lpstr>PowerPoint Presentation</vt:lpstr>
      <vt:lpstr>From a Classical Approach…</vt:lpstr>
      <vt:lpstr>PowerPoint Presentation</vt:lpstr>
      <vt:lpstr>Neurons</vt:lpstr>
      <vt:lpstr>Neural Networks</vt:lpstr>
      <vt:lpstr>Loss Minimization</vt:lpstr>
      <vt:lpstr>NNs meet PDEs</vt:lpstr>
      <vt:lpstr>PINNs</vt:lpstr>
      <vt:lpstr>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Boselli</dc:creator>
  <cp:lastModifiedBy>Andrea Boselli</cp:lastModifiedBy>
  <cp:revision>72</cp:revision>
  <dcterms:created xsi:type="dcterms:W3CDTF">2021-05-12T18:11:59Z</dcterms:created>
  <dcterms:modified xsi:type="dcterms:W3CDTF">2021-05-29T21:44:39Z</dcterms:modified>
</cp:coreProperties>
</file>